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9" r:id="rId5"/>
    <p:sldId id="276" r:id="rId6"/>
    <p:sldId id="278" r:id="rId7"/>
    <p:sldId id="277" r:id="rId8"/>
    <p:sldId id="275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9" r:id="rId39"/>
    <p:sldId id="310" r:id="rId40"/>
    <p:sldId id="311" r:id="rId41"/>
    <p:sldId id="308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31" r:id="rId61"/>
    <p:sldId id="332" r:id="rId62"/>
    <p:sldId id="333" r:id="rId63"/>
    <p:sldId id="273" r:id="rId64"/>
    <p:sldId id="272" r:id="rId6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5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832E1-4D73-452F-8D59-E69D80E83403}" type="datetimeFigureOut">
              <a:rPr lang="zh-CN" altLang="en-US" smtClean="0"/>
              <a:pPr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3687A-A95C-4EF3-9696-756A820E45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71472" y="1785927"/>
            <a:ext cx="7886728" cy="1814524"/>
          </a:xfrm>
        </p:spPr>
        <p:txBody>
          <a:bodyPr>
            <a:normAutofit/>
          </a:bodyPr>
          <a:lstStyle/>
          <a:p>
            <a:r>
              <a:rPr lang="en-US" altLang="zh-CN" sz="5400" b="1" dirty="0" smtClean="0">
                <a:latin typeface="华文楷体" pitchFamily="2" charset="-122"/>
                <a:ea typeface="华文楷体" pitchFamily="2" charset="-122"/>
              </a:rPr>
              <a:t>2019</a:t>
            </a:r>
            <a:r>
              <a:rPr lang="zh-CN" altLang="en-US" sz="5400" b="1" dirty="0" smtClean="0">
                <a:latin typeface="华文楷体" pitchFamily="2" charset="-122"/>
                <a:ea typeface="华文楷体" pitchFamily="2" charset="-122"/>
              </a:rPr>
              <a:t>年版人民币防伪培训</a:t>
            </a:r>
            <a:endParaRPr lang="zh-CN" altLang="en-US" sz="54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2800" b="1" dirty="0" smtClean="0">
                <a:solidFill>
                  <a:schemeClr val="tx1"/>
                </a:solidFill>
              </a:rPr>
              <a:t>丹阳农商银行运营管理部</a:t>
            </a:r>
            <a:endParaRPr lang="en-US" altLang="zh-CN" sz="2800" b="1" dirty="0" smtClean="0">
              <a:solidFill>
                <a:schemeClr val="tx1"/>
              </a:solidFill>
            </a:endParaRPr>
          </a:p>
          <a:p>
            <a:r>
              <a:rPr lang="en-US" altLang="zh-CN" sz="2800" b="1" dirty="0" smtClean="0">
                <a:solidFill>
                  <a:schemeClr val="tx1"/>
                </a:solidFill>
              </a:rPr>
              <a:t>2019</a:t>
            </a:r>
            <a:r>
              <a:rPr lang="zh-CN" altLang="en-US" sz="2800" b="1" dirty="0" smtClean="0">
                <a:solidFill>
                  <a:schemeClr val="tx1"/>
                </a:solidFill>
              </a:rPr>
              <a:t>年</a:t>
            </a:r>
            <a:r>
              <a:rPr lang="en-US" altLang="zh-CN" sz="2800" b="1" dirty="0" smtClean="0">
                <a:solidFill>
                  <a:schemeClr val="tx1"/>
                </a:solidFill>
              </a:rPr>
              <a:t>7</a:t>
            </a:r>
            <a:r>
              <a:rPr lang="zh-CN" altLang="en-US" sz="2800" b="1" dirty="0" smtClean="0">
                <a:solidFill>
                  <a:schemeClr val="tx1"/>
                </a:solidFill>
              </a:rPr>
              <a:t>月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1873246" y="2183484"/>
            <a:ext cx="4121155" cy="908059"/>
          </a:xfrm>
          <a:custGeom>
            <a:avLst/>
            <a:gdLst>
              <a:gd name="connsiteX0" fmla="*/ 454029 w 4121154"/>
              <a:gd name="connsiteY0" fmla="*/ 0 h 908058"/>
              <a:gd name="connsiteX1" fmla="*/ 872378 w 4121154"/>
              <a:gd name="connsiteY1" fmla="*/ 277300 h 908058"/>
              <a:gd name="connsiteX2" fmla="*/ 882326 w 4121154"/>
              <a:gd name="connsiteY2" fmla="*/ 309346 h 908058"/>
              <a:gd name="connsiteX3" fmla="*/ 3821798 w 4121154"/>
              <a:gd name="connsiteY3" fmla="*/ 309346 h 908058"/>
              <a:gd name="connsiteX4" fmla="*/ 4121154 w 4121154"/>
              <a:gd name="connsiteY4" fmla="*/ 608702 h 908058"/>
              <a:gd name="connsiteX5" fmla="*/ 4121153 w 4121154"/>
              <a:gd name="connsiteY5" fmla="*/ 608702 h 908058"/>
              <a:gd name="connsiteX6" fmla="*/ 3821797 w 4121154"/>
              <a:gd name="connsiteY6" fmla="*/ 908058 h 908058"/>
              <a:gd name="connsiteX7" fmla="*/ 515256 w 4121154"/>
              <a:gd name="connsiteY7" fmla="*/ 908057 h 908058"/>
              <a:gd name="connsiteX8" fmla="*/ 484648 w 4121154"/>
              <a:gd name="connsiteY8" fmla="*/ 904972 h 908058"/>
              <a:gd name="connsiteX9" fmla="*/ 454029 w 4121154"/>
              <a:gd name="connsiteY9" fmla="*/ 908058 h 908058"/>
              <a:gd name="connsiteX10" fmla="*/ 0 w 4121154"/>
              <a:gd name="connsiteY10" fmla="*/ 454029 h 908058"/>
              <a:gd name="connsiteX11" fmla="*/ 454029 w 4121154"/>
              <a:gd name="connsiteY11" fmla="*/ 0 h 90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1154" h="908058">
                <a:moveTo>
                  <a:pt x="454029" y="0"/>
                </a:moveTo>
                <a:cubicBezTo>
                  <a:pt x="642094" y="0"/>
                  <a:pt x="803453" y="114343"/>
                  <a:pt x="872378" y="277300"/>
                </a:cubicBezTo>
                <a:lnTo>
                  <a:pt x="882326" y="309346"/>
                </a:lnTo>
                <a:lnTo>
                  <a:pt x="3821798" y="309346"/>
                </a:lnTo>
                <a:cubicBezTo>
                  <a:pt x="3987128" y="309346"/>
                  <a:pt x="4121154" y="443372"/>
                  <a:pt x="4121154" y="608702"/>
                </a:cubicBezTo>
                <a:lnTo>
                  <a:pt x="4121153" y="608702"/>
                </a:lnTo>
                <a:cubicBezTo>
                  <a:pt x="4121153" y="774032"/>
                  <a:pt x="3987127" y="908058"/>
                  <a:pt x="3821797" y="908058"/>
                </a:cubicBezTo>
                <a:lnTo>
                  <a:pt x="515256" y="908057"/>
                </a:lnTo>
                <a:lnTo>
                  <a:pt x="484648" y="904972"/>
                </a:lnTo>
                <a:lnTo>
                  <a:pt x="454029" y="908058"/>
                </a:lnTo>
                <a:cubicBezTo>
                  <a:pt x="203276" y="908058"/>
                  <a:pt x="0" y="704782"/>
                  <a:pt x="0" y="454029"/>
                </a:cubicBezTo>
                <a:cubicBezTo>
                  <a:pt x="0" y="203276"/>
                  <a:pt x="203276" y="0"/>
                  <a:pt x="454029" y="0"/>
                </a:cubicBezTo>
                <a:close/>
              </a:path>
            </a:pathLst>
          </a:custGeom>
          <a:solidFill>
            <a:srgbClr val="FAF1E2"/>
          </a:solidFill>
          <a:ln w="12700" cmpd="sng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44000" tIns="360000" rIns="90000" rtlCol="0" anchor="ctr">
            <a:normAutofit/>
          </a:bodyPr>
          <a:lstStyle/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版人民币发行背景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2"/>
            </p:custDataLst>
          </p:nvPr>
        </p:nvSpPr>
        <p:spPr>
          <a:xfrm>
            <a:off x="2030637" y="2354258"/>
            <a:ext cx="566517" cy="566517"/>
          </a:xfrm>
          <a:prstGeom prst="ellipse">
            <a:avLst/>
          </a:prstGeom>
          <a:solidFill>
            <a:schemeClr val="tx2"/>
          </a:solidFill>
          <a:ln w="3175" cmpd="sng">
            <a:noFill/>
          </a:ln>
          <a:effectLst>
            <a:innerShdw blurRad="635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solidFill>
                  <a:schemeClr val="bg2"/>
                </a:solidFill>
              </a:rPr>
              <a:t>01</a:t>
            </a:r>
            <a:endParaRPr lang="zh-CN" altLang="en-US" sz="2800" dirty="0">
              <a:solidFill>
                <a:schemeClr val="bg2"/>
              </a:solidFill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 flipH="1">
            <a:off x="3003546" y="3097884"/>
            <a:ext cx="4121155" cy="908059"/>
          </a:xfrm>
          <a:custGeom>
            <a:avLst/>
            <a:gdLst>
              <a:gd name="connsiteX0" fmla="*/ 454029 w 4121154"/>
              <a:gd name="connsiteY0" fmla="*/ 0 h 908058"/>
              <a:gd name="connsiteX1" fmla="*/ 872378 w 4121154"/>
              <a:gd name="connsiteY1" fmla="*/ 277300 h 908058"/>
              <a:gd name="connsiteX2" fmla="*/ 882326 w 4121154"/>
              <a:gd name="connsiteY2" fmla="*/ 309346 h 908058"/>
              <a:gd name="connsiteX3" fmla="*/ 3821798 w 4121154"/>
              <a:gd name="connsiteY3" fmla="*/ 309346 h 908058"/>
              <a:gd name="connsiteX4" fmla="*/ 4121154 w 4121154"/>
              <a:gd name="connsiteY4" fmla="*/ 608702 h 908058"/>
              <a:gd name="connsiteX5" fmla="*/ 4121153 w 4121154"/>
              <a:gd name="connsiteY5" fmla="*/ 608702 h 908058"/>
              <a:gd name="connsiteX6" fmla="*/ 3821797 w 4121154"/>
              <a:gd name="connsiteY6" fmla="*/ 908058 h 908058"/>
              <a:gd name="connsiteX7" fmla="*/ 515256 w 4121154"/>
              <a:gd name="connsiteY7" fmla="*/ 908057 h 908058"/>
              <a:gd name="connsiteX8" fmla="*/ 484648 w 4121154"/>
              <a:gd name="connsiteY8" fmla="*/ 904972 h 908058"/>
              <a:gd name="connsiteX9" fmla="*/ 454029 w 4121154"/>
              <a:gd name="connsiteY9" fmla="*/ 908058 h 908058"/>
              <a:gd name="connsiteX10" fmla="*/ 0 w 4121154"/>
              <a:gd name="connsiteY10" fmla="*/ 454029 h 908058"/>
              <a:gd name="connsiteX11" fmla="*/ 454029 w 4121154"/>
              <a:gd name="connsiteY11" fmla="*/ 0 h 90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1154" h="908058">
                <a:moveTo>
                  <a:pt x="454029" y="0"/>
                </a:moveTo>
                <a:cubicBezTo>
                  <a:pt x="642094" y="0"/>
                  <a:pt x="803453" y="114343"/>
                  <a:pt x="872378" y="277300"/>
                </a:cubicBezTo>
                <a:lnTo>
                  <a:pt x="882326" y="309346"/>
                </a:lnTo>
                <a:lnTo>
                  <a:pt x="3821798" y="309346"/>
                </a:lnTo>
                <a:cubicBezTo>
                  <a:pt x="3987128" y="309346"/>
                  <a:pt x="4121154" y="443372"/>
                  <a:pt x="4121154" y="608702"/>
                </a:cubicBezTo>
                <a:lnTo>
                  <a:pt x="4121153" y="608702"/>
                </a:lnTo>
                <a:cubicBezTo>
                  <a:pt x="4121153" y="774032"/>
                  <a:pt x="3987127" y="908058"/>
                  <a:pt x="3821797" y="908058"/>
                </a:cubicBezTo>
                <a:lnTo>
                  <a:pt x="515256" y="908057"/>
                </a:lnTo>
                <a:lnTo>
                  <a:pt x="484648" y="904972"/>
                </a:lnTo>
                <a:lnTo>
                  <a:pt x="454029" y="908058"/>
                </a:lnTo>
                <a:cubicBezTo>
                  <a:pt x="203276" y="908058"/>
                  <a:pt x="0" y="704782"/>
                  <a:pt x="0" y="454029"/>
                </a:cubicBezTo>
                <a:cubicBezTo>
                  <a:pt x="0" y="203276"/>
                  <a:pt x="203276" y="0"/>
                  <a:pt x="454029" y="0"/>
                </a:cubicBezTo>
                <a:close/>
              </a:path>
            </a:pathLst>
          </a:custGeom>
          <a:solidFill>
            <a:srgbClr val="FAF1E2"/>
          </a:solidFill>
          <a:ln w="12700" cmpd="sng">
            <a:noFill/>
          </a:ln>
          <a:effectLst>
            <a:outerShdw blurRad="508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360000" rIns="900000" rtlCol="0" anchor="ctr">
            <a:normAutofit/>
          </a:bodyPr>
          <a:lstStyle/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版人民币防伪特征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4"/>
            </p:custDataLst>
          </p:nvPr>
        </p:nvSpPr>
        <p:spPr>
          <a:xfrm flipH="1">
            <a:off x="6400797" y="3268658"/>
            <a:ext cx="566517" cy="566517"/>
          </a:xfrm>
          <a:prstGeom prst="ellipse">
            <a:avLst/>
          </a:prstGeom>
          <a:solidFill>
            <a:schemeClr val="tx2"/>
          </a:solidFill>
          <a:ln w="3175" cmpd="sng">
            <a:noFill/>
          </a:ln>
          <a:effectLst>
            <a:innerShdw blurRad="635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</a:rPr>
              <a:t>02</a:t>
            </a:r>
            <a:endParaRPr lang="zh-CN" altLang="en-US" sz="2800" dirty="0">
              <a:solidFill>
                <a:srgbClr val="FFFFFF"/>
              </a:solidFill>
            </a:endParaRPr>
          </a:p>
        </p:txBody>
      </p:sp>
      <p:sp>
        <p:nvSpPr>
          <p:cNvPr id="10" name="任意多边形 9"/>
          <p:cNvSpPr/>
          <p:nvPr>
            <p:custDataLst>
              <p:tags r:id="rId5"/>
            </p:custDataLst>
          </p:nvPr>
        </p:nvSpPr>
        <p:spPr>
          <a:xfrm>
            <a:off x="1873246" y="4012285"/>
            <a:ext cx="4627580" cy="845476"/>
          </a:xfrm>
          <a:custGeom>
            <a:avLst/>
            <a:gdLst>
              <a:gd name="connsiteX0" fmla="*/ 454029 w 4121154"/>
              <a:gd name="connsiteY0" fmla="*/ 0 h 908058"/>
              <a:gd name="connsiteX1" fmla="*/ 872378 w 4121154"/>
              <a:gd name="connsiteY1" fmla="*/ 277300 h 908058"/>
              <a:gd name="connsiteX2" fmla="*/ 882326 w 4121154"/>
              <a:gd name="connsiteY2" fmla="*/ 309346 h 908058"/>
              <a:gd name="connsiteX3" fmla="*/ 3821798 w 4121154"/>
              <a:gd name="connsiteY3" fmla="*/ 309346 h 908058"/>
              <a:gd name="connsiteX4" fmla="*/ 4121154 w 4121154"/>
              <a:gd name="connsiteY4" fmla="*/ 608702 h 908058"/>
              <a:gd name="connsiteX5" fmla="*/ 4121153 w 4121154"/>
              <a:gd name="connsiteY5" fmla="*/ 608702 h 908058"/>
              <a:gd name="connsiteX6" fmla="*/ 3821797 w 4121154"/>
              <a:gd name="connsiteY6" fmla="*/ 908058 h 908058"/>
              <a:gd name="connsiteX7" fmla="*/ 515256 w 4121154"/>
              <a:gd name="connsiteY7" fmla="*/ 908057 h 908058"/>
              <a:gd name="connsiteX8" fmla="*/ 484648 w 4121154"/>
              <a:gd name="connsiteY8" fmla="*/ 904972 h 908058"/>
              <a:gd name="connsiteX9" fmla="*/ 454029 w 4121154"/>
              <a:gd name="connsiteY9" fmla="*/ 908058 h 908058"/>
              <a:gd name="connsiteX10" fmla="*/ 0 w 4121154"/>
              <a:gd name="connsiteY10" fmla="*/ 454029 h 908058"/>
              <a:gd name="connsiteX11" fmla="*/ 454029 w 4121154"/>
              <a:gd name="connsiteY11" fmla="*/ 0 h 90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1154" h="908058">
                <a:moveTo>
                  <a:pt x="454029" y="0"/>
                </a:moveTo>
                <a:cubicBezTo>
                  <a:pt x="642094" y="0"/>
                  <a:pt x="803453" y="114343"/>
                  <a:pt x="872378" y="277300"/>
                </a:cubicBezTo>
                <a:lnTo>
                  <a:pt x="882326" y="309346"/>
                </a:lnTo>
                <a:lnTo>
                  <a:pt x="3821798" y="309346"/>
                </a:lnTo>
                <a:cubicBezTo>
                  <a:pt x="3987128" y="309346"/>
                  <a:pt x="4121154" y="443372"/>
                  <a:pt x="4121154" y="608702"/>
                </a:cubicBezTo>
                <a:lnTo>
                  <a:pt x="4121153" y="608702"/>
                </a:lnTo>
                <a:cubicBezTo>
                  <a:pt x="4121153" y="774032"/>
                  <a:pt x="3987127" y="908058"/>
                  <a:pt x="3821797" y="908058"/>
                </a:cubicBezTo>
                <a:lnTo>
                  <a:pt x="515256" y="908057"/>
                </a:lnTo>
                <a:lnTo>
                  <a:pt x="484648" y="904972"/>
                </a:lnTo>
                <a:lnTo>
                  <a:pt x="454029" y="908058"/>
                </a:lnTo>
                <a:cubicBezTo>
                  <a:pt x="203276" y="908058"/>
                  <a:pt x="0" y="704782"/>
                  <a:pt x="0" y="454029"/>
                </a:cubicBezTo>
                <a:cubicBezTo>
                  <a:pt x="0" y="203276"/>
                  <a:pt x="203276" y="0"/>
                  <a:pt x="454029" y="0"/>
                </a:cubicBezTo>
                <a:close/>
              </a:path>
            </a:pathLst>
          </a:custGeom>
          <a:solidFill>
            <a:srgbClr val="FAF1E2"/>
          </a:solidFill>
          <a:ln w="12700" cmpd="sng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44000" tIns="360000" rtlCol="0" anchor="ctr">
            <a:normAutofit/>
          </a:bodyPr>
          <a:lstStyle/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版人民币发行相关要求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>
            <p:custDataLst>
              <p:tags r:id="rId6"/>
            </p:custDataLst>
          </p:nvPr>
        </p:nvSpPr>
        <p:spPr>
          <a:xfrm>
            <a:off x="2030637" y="4183058"/>
            <a:ext cx="566517" cy="566517"/>
          </a:xfrm>
          <a:prstGeom prst="ellipse">
            <a:avLst/>
          </a:prstGeom>
          <a:solidFill>
            <a:schemeClr val="tx2"/>
          </a:solidFill>
          <a:ln w="3175" cmpd="sng">
            <a:noFill/>
          </a:ln>
          <a:effectLst>
            <a:innerShdw blurRad="635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</a:rPr>
              <a:t>03</a:t>
            </a:r>
            <a:endParaRPr lang="zh-CN" altLang="en-US" sz="2800" dirty="0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3569372" y="1414418"/>
            <a:ext cx="1833562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pc="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pc="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672551" y="748123"/>
            <a:ext cx="16272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ln w="19050">
                  <a:noFill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</p:spTree>
    <p:extLst>
      <p:ext uri="{BB962C8B-B14F-4D97-AF65-F5344CB8AC3E}">
        <p14:creationId xmlns:p14="http://schemas.microsoft.com/office/powerpoint/2010/main" val="8034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一、发行背景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zh-CN" altLang="en-US" b="1" dirty="0" smtClean="0"/>
              <a:t>        为适应人民币流通使用的发展变化，更好维护人民币信誉和持有人利益，提升人民币整体防伪能力，保持第五套人民币系列化，中国人民银行决定于</a:t>
            </a:r>
            <a:r>
              <a:rPr lang="en-US" sz="3500" dirty="0" smtClean="0">
                <a:solidFill>
                  <a:srgbClr val="FF0000"/>
                </a:solidFill>
                <a:latin typeface="+mn-ea"/>
              </a:rPr>
              <a:t>2019</a:t>
            </a:r>
            <a:r>
              <a:rPr lang="zh-CN" altLang="en-US" sz="3500" dirty="0" smtClean="0">
                <a:solidFill>
                  <a:srgbClr val="FF0000"/>
                </a:solidFill>
                <a:latin typeface="+mn-ea"/>
              </a:rPr>
              <a:t>年</a:t>
            </a:r>
            <a:r>
              <a:rPr lang="en-US" sz="3500" dirty="0" smtClean="0">
                <a:solidFill>
                  <a:srgbClr val="FF0000"/>
                </a:solidFill>
                <a:latin typeface="+mn-ea"/>
              </a:rPr>
              <a:t>8</a:t>
            </a:r>
            <a:r>
              <a:rPr lang="zh-CN" altLang="en-US" sz="3500" dirty="0" smtClean="0">
                <a:solidFill>
                  <a:srgbClr val="FF0000"/>
                </a:solidFill>
                <a:latin typeface="+mn-ea"/>
              </a:rPr>
              <a:t>月</a:t>
            </a:r>
            <a:r>
              <a:rPr lang="en-US" sz="3500" dirty="0" smtClean="0">
                <a:solidFill>
                  <a:srgbClr val="FF0000"/>
                </a:solidFill>
                <a:latin typeface="+mn-ea"/>
              </a:rPr>
              <a:t>30</a:t>
            </a:r>
            <a:r>
              <a:rPr lang="zh-CN" altLang="en-US" sz="3500" dirty="0" smtClean="0">
                <a:solidFill>
                  <a:srgbClr val="FF0000"/>
                </a:solidFill>
                <a:latin typeface="+mn-ea"/>
              </a:rPr>
              <a:t>日</a:t>
            </a:r>
            <a:r>
              <a:rPr lang="zh-CN" altLang="en-US" b="1" dirty="0" smtClean="0"/>
              <a:t>发行</a:t>
            </a:r>
            <a:r>
              <a:rPr lang="en-US" b="1" dirty="0" smtClean="0"/>
              <a:t>2019</a:t>
            </a:r>
            <a:r>
              <a:rPr lang="zh-CN" altLang="en-US" b="1" dirty="0" smtClean="0"/>
              <a:t>年版第五套人民币</a:t>
            </a:r>
            <a:r>
              <a:rPr lang="en-US" b="1" dirty="0" smtClean="0">
                <a:solidFill>
                  <a:srgbClr val="FF0000"/>
                </a:solidFill>
              </a:rPr>
              <a:t>50</a:t>
            </a:r>
            <a:r>
              <a:rPr lang="zh-CN" altLang="en-US" b="1" dirty="0" smtClean="0">
                <a:solidFill>
                  <a:srgbClr val="FF0000"/>
                </a:solidFill>
              </a:rPr>
              <a:t>元</a:t>
            </a:r>
            <a:r>
              <a:rPr lang="zh-CN" altLang="en-US" b="1" dirty="0" smtClean="0"/>
              <a:t>、</a:t>
            </a: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zh-CN" altLang="en-US" b="1" dirty="0" smtClean="0">
                <a:solidFill>
                  <a:srgbClr val="FF0000"/>
                </a:solidFill>
              </a:rPr>
              <a:t>元</a:t>
            </a:r>
            <a:r>
              <a:rPr lang="zh-CN" altLang="en-US" b="1" dirty="0" smtClean="0"/>
              <a:t>、</a:t>
            </a: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zh-CN" altLang="en-US" b="1" dirty="0" smtClean="0">
                <a:solidFill>
                  <a:srgbClr val="FF0000"/>
                </a:solidFill>
              </a:rPr>
              <a:t>元</a:t>
            </a:r>
            <a:r>
              <a:rPr lang="zh-CN" altLang="en-US" b="1" dirty="0" smtClean="0"/>
              <a:t>、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zh-CN" altLang="en-US" b="1" dirty="0" smtClean="0">
                <a:solidFill>
                  <a:srgbClr val="FF0000"/>
                </a:solidFill>
              </a:rPr>
              <a:t>元纸币和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zh-CN" altLang="en-US" b="1" dirty="0" smtClean="0">
                <a:solidFill>
                  <a:srgbClr val="FF0000"/>
                </a:solidFill>
              </a:rPr>
              <a:t>元、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r>
              <a:rPr lang="zh-CN" altLang="en-US" b="1" dirty="0" smtClean="0">
                <a:solidFill>
                  <a:srgbClr val="FF0000"/>
                </a:solidFill>
              </a:rPr>
              <a:t>角、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zh-CN" altLang="en-US" b="1" dirty="0" smtClean="0">
                <a:solidFill>
                  <a:srgbClr val="FF0000"/>
                </a:solidFill>
              </a:rPr>
              <a:t>角硬币</a:t>
            </a:r>
            <a:r>
              <a:rPr lang="zh-CN" altLang="en-US" b="1" dirty="0" smtClean="0"/>
              <a:t>，在保持现行第五套人民币主图案等相关要素不变的前提下，对票（币）面效果、防伪特征及其布局等进行了调整，采用先进的防伪技术，提高防伪能力和印制质量，使公众和自助设备易于识别。</a:t>
            </a:r>
            <a:endParaRPr lang="en-US" altLang="zh-CN" b="1" dirty="0" smtClean="0">
              <a:latin typeface="华文新魏" pitchFamily="2" charset="-122"/>
              <a:ea typeface="华文新魏" pitchFamily="2" charset="-122"/>
            </a:endParaRPr>
          </a:p>
          <a:p>
            <a:pPr>
              <a:buNone/>
            </a:pP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50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zh-CN" altLang="en-US" b="1" dirty="0" smtClean="0"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b="1" dirty="0" smtClean="0"/>
              <a:t>50</a:t>
            </a:r>
            <a:r>
              <a:rPr lang="zh-CN" altLang="en-US" b="1" dirty="0" smtClean="0"/>
              <a:t>元纸币正面特征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左下角光变油墨面额数字 </a:t>
            </a:r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右侧凹印手感线</a:t>
            </a:r>
          </a:p>
          <a:p>
            <a:r>
              <a:rPr lang="zh-CN" altLang="en-US" dirty="0" smtClean="0"/>
              <a:t>左侧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装饰纹样</a:t>
            </a:r>
          </a:p>
          <a:p>
            <a:r>
              <a:rPr lang="zh-CN" altLang="en-US" dirty="0" smtClean="0"/>
              <a:t>右侧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动感光变镂空开窗安全线</a:t>
            </a:r>
          </a:p>
          <a:p>
            <a:r>
              <a:rPr lang="zh-CN" altLang="en-US" dirty="0" smtClean="0"/>
              <a:t>右侧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竖号码</a:t>
            </a:r>
          </a:p>
          <a:p>
            <a:r>
              <a:rPr lang="zh-CN" altLang="en-US" dirty="0" smtClean="0"/>
              <a:t>中部面额数字</a:t>
            </a:r>
            <a:r>
              <a:rPr lang="zh-CN" altLang="en-US" b="1" dirty="0" smtClean="0"/>
              <a:t>调整</a:t>
            </a:r>
            <a:r>
              <a:rPr lang="zh-CN" altLang="en-US" dirty="0" smtClean="0"/>
              <a:t>为光彩光变面额数字</a:t>
            </a:r>
            <a:r>
              <a:rPr lang="en-US" dirty="0" smtClean="0"/>
              <a:t>“50”</a:t>
            </a:r>
            <a:endParaRPr lang="zh-CN" altLang="en-US" dirty="0" smtClean="0"/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中部装饰团花的样式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左侧横号码的样式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左侧胶印对印图案的样式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右侧毛泽东头像的样式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右上角面额数字的样式</a:t>
            </a: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50</a:t>
            </a:r>
            <a:r>
              <a:rPr lang="zh-CN" altLang="en-US" sz="1400" b="1" dirty="0" smtClean="0"/>
              <a:t>元正面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c150a7897f9644ac976e9ca0000a2811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500042"/>
            <a:ext cx="671517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内容占位符 2"/>
          <p:cNvSpPr txBox="1">
            <a:spLocks/>
          </p:cNvSpPr>
          <p:nvPr/>
        </p:nvSpPr>
        <p:spPr>
          <a:xfrm>
            <a:off x="428596" y="3643314"/>
            <a:ext cx="8329642" cy="2786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元正面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图片 7" descr="http://5b0988e595225.cdn.sohucs.com/images/20190518/c016c5de28bb4fa88a0d4dbef8a743ef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3929066"/>
            <a:ext cx="671517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50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b="1" dirty="0" smtClean="0"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b="1" dirty="0" smtClean="0"/>
              <a:t>50</a:t>
            </a:r>
            <a:r>
              <a:rPr lang="zh-CN" altLang="en-US" b="1" dirty="0" smtClean="0"/>
              <a:t>元纸币背面特征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全息磁性开窗安全线</a:t>
            </a:r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右下角局部图案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主景的样式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面额数字的样式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胶印对印图案的样式</a:t>
            </a:r>
          </a:p>
          <a:p>
            <a:r>
              <a:rPr lang="zh-CN" altLang="en-US" dirty="0" smtClean="0"/>
              <a:t>年号</a:t>
            </a:r>
            <a:r>
              <a:rPr lang="zh-CN" altLang="en-US" b="1" dirty="0" smtClean="0"/>
              <a:t>改为</a:t>
            </a:r>
            <a:r>
              <a:rPr lang="en-US" dirty="0" smtClean="0"/>
              <a:t>“2019</a:t>
            </a:r>
            <a:r>
              <a:rPr lang="zh-CN" altLang="en-US" dirty="0" smtClean="0"/>
              <a:t>年</a:t>
            </a:r>
            <a:r>
              <a:rPr lang="en-US" dirty="0" smtClean="0"/>
              <a:t>”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50</a:t>
            </a:r>
            <a:r>
              <a:rPr lang="zh-CN" altLang="en-US" sz="1400" b="1" dirty="0" smtClean="0"/>
              <a:t>元背面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28596" y="3571876"/>
            <a:ext cx="8329642" cy="2857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元背面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8" descr="http://5b0988e595225.cdn.sohucs.com/images/20190518/f27152485ea04a3eba9b9b6dca15a977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500042"/>
            <a:ext cx="671517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 descr="http://5b0988e595225.cdn.sohucs.com/images/20190518/458e871d99bc4d3e93b6e598f304d02b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3857628"/>
            <a:ext cx="678661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50</a:t>
            </a:r>
            <a:r>
              <a:rPr lang="zh-CN" altLang="en-US" b="1" dirty="0" smtClean="0">
                <a:latin typeface="+mn-ea"/>
              </a:rPr>
              <a:t>元纸防伪特征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光彩光变面额数字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9" name="图片 8" descr="http://5b0988e595225.cdn.sohucs.com/images/20190518/ef73d57820a641079a8630b9c22baa37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670" y="2643182"/>
            <a:ext cx="335758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50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动感光变镂空开窗安全线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dffb1159f695494990a76a83e1f784ef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04" y="2571744"/>
            <a:ext cx="435771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50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雕刻凹印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340537623b3645cd96266186cab4c19b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08" y="2357430"/>
            <a:ext cx="300039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50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人像水印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ddb81a54519843fbbba2c4151417e43d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2357430"/>
            <a:ext cx="30861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50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胶印对印图案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a30415d4991f4a01a5c4e8959091cec1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2285992"/>
            <a:ext cx="30861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50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白水印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197c04918b384b728410ba099647ef8b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2214554"/>
            <a:ext cx="350046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20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altLang="zh-CN" b="1" dirty="0" smtClean="0"/>
              <a:t>20</a:t>
            </a:r>
            <a:r>
              <a:rPr lang="zh-CN" altLang="en-US" b="1" dirty="0" smtClean="0"/>
              <a:t>元纸币正面特征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全息磁性开窗安全线</a:t>
            </a:r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右侧凹印手感线</a:t>
            </a:r>
          </a:p>
          <a:p>
            <a:r>
              <a:rPr lang="zh-CN" altLang="en-US" dirty="0" smtClean="0"/>
              <a:t>左侧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装饰纹样</a:t>
            </a:r>
          </a:p>
          <a:p>
            <a:r>
              <a:rPr lang="zh-CN" altLang="en-US" dirty="0" smtClean="0"/>
              <a:t>右侧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光变镂空开窗安全线</a:t>
            </a:r>
          </a:p>
          <a:p>
            <a:r>
              <a:rPr lang="zh-CN" altLang="en-US" dirty="0" smtClean="0"/>
              <a:t>右侧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竖号码</a:t>
            </a:r>
          </a:p>
          <a:p>
            <a:r>
              <a:rPr lang="zh-CN" altLang="en-US" dirty="0" smtClean="0"/>
              <a:t>中部面额数字</a:t>
            </a:r>
            <a:r>
              <a:rPr lang="zh-CN" altLang="en-US" b="1" dirty="0" smtClean="0"/>
              <a:t>调整</a:t>
            </a:r>
            <a:r>
              <a:rPr lang="zh-CN" altLang="en-US" dirty="0" smtClean="0"/>
              <a:t>为光彩光变面额数字</a:t>
            </a:r>
            <a:r>
              <a:rPr lang="en-US" dirty="0" smtClean="0"/>
              <a:t>“20”</a:t>
            </a:r>
            <a:endParaRPr lang="zh-CN" altLang="en-US" dirty="0" smtClean="0"/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中部装饰团花的样式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左侧横号码的样式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左侧胶印对印图案的样式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右侧毛泽东头像的样式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右上角面额数字的样式</a:t>
            </a:r>
          </a:p>
          <a:p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20</a:t>
            </a:r>
            <a:r>
              <a:rPr lang="zh-CN" altLang="en-US" sz="1400" b="1" dirty="0" smtClean="0"/>
              <a:t>元正面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28596" y="3643314"/>
            <a:ext cx="8329642" cy="2786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lang="en-US" altLang="zh-CN" sz="1600" b="1" dirty="0" smtClean="0"/>
              <a:t>2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元正面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8" descr="http://5b0988e595225.cdn.sohucs.com/images/20190518/460274fff291408ba86f7d3c5828ef6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428604"/>
            <a:ext cx="6858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 descr="http://5b0988e595225.cdn.sohucs.com/images/20190518/9ebb502f0bd644c6ab639a173d81dc14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3905228"/>
            <a:ext cx="6858048" cy="295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20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20</a:t>
            </a:r>
            <a:r>
              <a:rPr lang="zh-CN" altLang="en-US" b="1" dirty="0" smtClean="0"/>
              <a:t>元纸币背面特征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右下角局部图案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主景的样式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面额数字的样式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胶印对印图案的样式</a:t>
            </a:r>
          </a:p>
          <a:p>
            <a:r>
              <a:rPr lang="zh-CN" altLang="en-US" dirty="0" smtClean="0"/>
              <a:t>年号</a:t>
            </a:r>
            <a:r>
              <a:rPr lang="zh-CN" altLang="en-US" b="1" dirty="0" smtClean="0"/>
              <a:t>改为</a:t>
            </a:r>
            <a:r>
              <a:rPr lang="en-US" dirty="0" smtClean="0"/>
              <a:t>“2019</a:t>
            </a:r>
            <a:r>
              <a:rPr lang="zh-CN" altLang="en-US" dirty="0" smtClean="0"/>
              <a:t>年</a:t>
            </a:r>
            <a:r>
              <a:rPr lang="en-US" dirty="0" smtClean="0"/>
              <a:t>”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20</a:t>
            </a:r>
            <a:r>
              <a:rPr lang="zh-CN" altLang="en-US" sz="1400" b="1" dirty="0" smtClean="0"/>
              <a:t>元背面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28596" y="3643314"/>
            <a:ext cx="8329642" cy="2786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lang="en-US" altLang="zh-CN" sz="1600" b="1" dirty="0" smtClean="0"/>
              <a:t>2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元背面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图片 5" descr="http://5b0988e595225.cdn.sohucs.com/images/20190518/3dfc7e5b54f4497aa51b6ddd54118df7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428604"/>
            <a:ext cx="6858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 descr="http://5b0988e595225.cdn.sohucs.com/images/20190518/7ebe116242b44225976f6ec185b582db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4000480"/>
            <a:ext cx="671517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20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光彩光变面额数字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8c50c1c2262049ec9d0073e79ab92e6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50" y="2428868"/>
            <a:ext cx="328614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20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光变镂空开窗安全线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0ceb65a90da44168b7936a560363a42f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50" y="2571744"/>
            <a:ext cx="321471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20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花卉水印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5c40a0e911344c38a8642294fe3c387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2357430"/>
            <a:ext cx="342902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20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光雕刻凹印</a:t>
            </a:r>
          </a:p>
          <a:p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dd21ef08ab114a53bd3c64df00049703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2285992"/>
            <a:ext cx="27146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20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胶印对印图案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507e98b82b5d49b596700d58beb98496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2357430"/>
            <a:ext cx="30861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20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白水印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1d2b04e229b14817865a42b90b30c54a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22" y="2285992"/>
            <a:ext cx="342902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10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10</a:t>
            </a:r>
            <a:r>
              <a:rPr lang="zh-CN" altLang="en-US" b="1" dirty="0" smtClean="0"/>
              <a:t>元纸币正面特征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全息磁性开窗安全线</a:t>
            </a:r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右侧凹印手感线</a:t>
            </a:r>
          </a:p>
          <a:p>
            <a:r>
              <a:rPr lang="zh-CN" altLang="en-US" dirty="0" smtClean="0"/>
              <a:t>左侧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装饰纹样</a:t>
            </a:r>
          </a:p>
          <a:p>
            <a:r>
              <a:rPr lang="zh-CN" altLang="en-US" dirty="0" smtClean="0"/>
              <a:t>右侧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光变镂空开窗安全线</a:t>
            </a:r>
          </a:p>
          <a:p>
            <a:r>
              <a:rPr lang="zh-CN" altLang="en-US" dirty="0" smtClean="0"/>
              <a:t>右侧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竖号码</a:t>
            </a:r>
          </a:p>
          <a:p>
            <a:r>
              <a:rPr lang="zh-CN" altLang="en-US" dirty="0" smtClean="0"/>
              <a:t>中部面额数字</a:t>
            </a:r>
            <a:r>
              <a:rPr lang="zh-CN" altLang="en-US" b="1" dirty="0" smtClean="0"/>
              <a:t>调整</a:t>
            </a:r>
            <a:r>
              <a:rPr lang="zh-CN" altLang="en-US" dirty="0" smtClean="0"/>
              <a:t>为光彩光变面额数字</a:t>
            </a:r>
            <a:r>
              <a:rPr lang="en-US" dirty="0" smtClean="0"/>
              <a:t>“10”</a:t>
            </a:r>
            <a:endParaRPr lang="zh-CN" altLang="en-US" dirty="0" smtClean="0"/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中部装饰团花的样式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左侧横号码的样式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左侧胶印对印图案的样式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右侧毛泽东头像的样式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右上角面额数字的样式</a:t>
            </a: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10</a:t>
            </a:r>
            <a:r>
              <a:rPr lang="zh-CN" altLang="en-US" sz="1400" b="1" dirty="0" smtClean="0"/>
              <a:t>元正面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28596" y="3643314"/>
            <a:ext cx="8329642" cy="2786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元正面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图片 5" descr="http://5b0988e595225.cdn.sohucs.com/images/20190518/fa96c6bfb2b3487eaedecf38a24d387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428604"/>
            <a:ext cx="6858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 descr="http://5b0988e595225.cdn.sohucs.com/images/20190518/a1e595a58ded4b40aa184720c4ce2c98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3905228"/>
            <a:ext cx="6858048" cy="295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10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10</a:t>
            </a:r>
            <a:r>
              <a:rPr lang="zh-CN" altLang="en-US" b="1" dirty="0" smtClean="0"/>
              <a:t>元纸币背面特征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右下角局部图案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主景的样式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面额数字的样式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胶印对印图案的样式</a:t>
            </a:r>
          </a:p>
          <a:p>
            <a:r>
              <a:rPr lang="zh-CN" altLang="en-US" dirty="0" smtClean="0"/>
              <a:t>年号</a:t>
            </a:r>
            <a:r>
              <a:rPr lang="zh-CN" altLang="en-US" b="1" dirty="0" smtClean="0"/>
              <a:t>改为</a:t>
            </a:r>
            <a:r>
              <a:rPr lang="en-US" dirty="0" smtClean="0"/>
              <a:t>“2019</a:t>
            </a:r>
            <a:r>
              <a:rPr lang="zh-CN" altLang="en-US" dirty="0" smtClean="0"/>
              <a:t>年</a:t>
            </a:r>
            <a:r>
              <a:rPr lang="en-US" dirty="0" smtClean="0"/>
              <a:t>”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10</a:t>
            </a:r>
            <a:r>
              <a:rPr lang="zh-CN" altLang="en-US" sz="1400" b="1" dirty="0" smtClean="0"/>
              <a:t>元背面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28596" y="3643314"/>
            <a:ext cx="8329642" cy="2786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元背面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8" descr="http://5b0988e595225.cdn.sohucs.com/images/20190518/a0232395021f476c8dd54873fee3c84a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28604"/>
            <a:ext cx="6858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 descr="http://5b0988e595225.cdn.sohucs.com/images/20190518/da96550a597842379449d09d5f7b82d0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3929066"/>
            <a:ext cx="6858048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光彩光变面额数字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341e2ecd61134fedafd2d5f0cba4f349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22" y="2500306"/>
            <a:ext cx="364333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光变镂空开窗安全线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e4384765e6da45f084c729d85f386c8b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2428868"/>
            <a:ext cx="307183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雕刻凹印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fd37ffedc25c42e3a48bfc1957869ae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2285992"/>
            <a:ext cx="300039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花卉水印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f3abc63a45634f54ac75ee7c017b8dda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22" y="2428868"/>
            <a:ext cx="30861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胶印对印图案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952b00e6706b49c09e5b2d3c1ac6f20d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2500306"/>
            <a:ext cx="335758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10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白水印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2d69a92bc0ef4a56bcc13a2add97f73a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2285992"/>
            <a:ext cx="321471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1</a:t>
            </a:r>
            <a:r>
              <a:rPr lang="zh-CN" altLang="en-US" b="1" dirty="0" smtClean="0"/>
              <a:t>元纸币正面特征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左下角装饰纹样</a:t>
            </a:r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右侧凹印手感线</a:t>
            </a:r>
          </a:p>
          <a:p>
            <a:r>
              <a:rPr lang="zh-CN" altLang="en-US" dirty="0" smtClean="0"/>
              <a:t>左侧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装饰纹样</a:t>
            </a:r>
          </a:p>
          <a:p>
            <a:r>
              <a:rPr lang="zh-CN" altLang="en-US" dirty="0" smtClean="0"/>
              <a:t>左侧</a:t>
            </a:r>
            <a:r>
              <a:rPr lang="zh-CN" altLang="en-US" b="1" dirty="0" smtClean="0"/>
              <a:t>增加</a:t>
            </a:r>
            <a:r>
              <a:rPr lang="zh-CN" altLang="en-US" dirty="0" smtClean="0"/>
              <a:t>面额数字白水印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中部面额数字的样式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中部装饰团花的样式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左侧横号码的样式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右侧毛泽东头像的样式</a:t>
            </a: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1</a:t>
            </a:r>
            <a:r>
              <a:rPr lang="zh-CN" altLang="en-US" sz="1400" b="1" dirty="0" smtClean="0"/>
              <a:t>元正面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28596" y="3643314"/>
            <a:ext cx="8329642" cy="2786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元正面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8" descr="http://5b0988e595225.cdn.sohucs.com/images/20190518/6880aad65cf542ca8cac2b4b7419fbd5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428604"/>
            <a:ext cx="6858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 descr="http://5b0988e595225.cdn.sohucs.com/images/20190518/55c26a9b95b8428ba6b534faa8536993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3929066"/>
            <a:ext cx="685804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元纸币防伪特征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1</a:t>
            </a:r>
            <a:r>
              <a:rPr lang="zh-CN" altLang="en-US" b="1" dirty="0" smtClean="0"/>
              <a:t>元纸币背面特征</a:t>
            </a:r>
            <a:endParaRPr lang="zh-CN" altLang="en-US" dirty="0" smtClean="0"/>
          </a:p>
          <a:p>
            <a:r>
              <a:rPr lang="zh-CN" altLang="en-US" b="1" dirty="0" smtClean="0"/>
              <a:t>取消</a:t>
            </a:r>
            <a:r>
              <a:rPr lang="zh-CN" altLang="en-US" dirty="0" smtClean="0"/>
              <a:t>右下角局部图案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主景的样式</a:t>
            </a:r>
          </a:p>
          <a:p>
            <a:r>
              <a:rPr lang="zh-CN" altLang="en-US" b="1" dirty="0" smtClean="0"/>
              <a:t>调整</a:t>
            </a:r>
            <a:r>
              <a:rPr lang="zh-CN" altLang="en-US" dirty="0" smtClean="0"/>
              <a:t>面额数字的样式</a:t>
            </a:r>
          </a:p>
          <a:p>
            <a:r>
              <a:rPr lang="zh-CN" altLang="en-US" dirty="0" smtClean="0"/>
              <a:t>年号</a:t>
            </a:r>
            <a:r>
              <a:rPr lang="zh-CN" altLang="en-US" b="1" dirty="0" smtClean="0"/>
              <a:t>改为</a:t>
            </a:r>
            <a:r>
              <a:rPr lang="en-US" dirty="0" smtClean="0"/>
              <a:t>“2019</a:t>
            </a:r>
            <a:r>
              <a:rPr lang="zh-CN" altLang="en-US" dirty="0" smtClean="0"/>
              <a:t>年</a:t>
            </a:r>
            <a:r>
              <a:rPr lang="en-US" dirty="0" smtClean="0"/>
              <a:t>”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214290"/>
            <a:ext cx="8329642" cy="2786082"/>
          </a:xfrm>
        </p:spPr>
        <p:txBody>
          <a:bodyPr/>
          <a:lstStyle/>
          <a:p>
            <a:r>
              <a:rPr lang="en-US" sz="1400" b="1" dirty="0" smtClean="0"/>
              <a:t>2019</a:t>
            </a:r>
            <a:r>
              <a:rPr lang="zh-CN" altLang="en-US" sz="1400" b="1" dirty="0" smtClean="0"/>
              <a:t>版</a:t>
            </a:r>
            <a:r>
              <a:rPr lang="en-US" altLang="zh-CN" sz="1400" b="1" dirty="0" smtClean="0"/>
              <a:t>1</a:t>
            </a:r>
            <a:r>
              <a:rPr lang="zh-CN" altLang="en-US" sz="1400" b="1" dirty="0" smtClean="0"/>
              <a:t>元背面</a:t>
            </a:r>
            <a:endParaRPr lang="zh-CN" altLang="en-US" sz="1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28596" y="3643314"/>
            <a:ext cx="8329642" cy="2786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版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元背面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图片 5" descr="http://5b0988e595225.cdn.sohucs.com/images/20190518/2f31cd84bc0146aca92fe2897e794e9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428604"/>
            <a:ext cx="6858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 descr="http://5b0988e595225.cdn.sohucs.com/images/20190518/93b583f310fc4b7aba33a01c197aa875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3929042"/>
            <a:ext cx="678661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雕刻凹印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98fff03c9db1408dbca9be3a364faabc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2571744"/>
            <a:ext cx="328614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花卉水印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ee9b0d9fd9b645ee836b0c86d5a1848f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46" y="2500306"/>
            <a:ext cx="30861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</a:t>
            </a:r>
            <a:r>
              <a:rPr lang="zh-CN" altLang="en-US" b="1" dirty="0" smtClean="0">
                <a:latin typeface="+mn-ea"/>
              </a:rPr>
              <a:t>元纸币防伪特征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白水印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04999b299e6c493e9663c817ab4c217f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2500306"/>
            <a:ext cx="328614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2019</a:t>
            </a:r>
            <a:r>
              <a:rPr lang="zh-CN" altLang="en-US" dirty="0" smtClean="0"/>
              <a:t>年版第五套人民币</a:t>
            </a:r>
            <a:r>
              <a:rPr lang="en-US" dirty="0" smtClean="0"/>
              <a:t>1</a:t>
            </a:r>
            <a:r>
              <a:rPr lang="zh-CN" altLang="en-US" dirty="0" smtClean="0"/>
              <a:t>元硬币保持</a:t>
            </a:r>
            <a:r>
              <a:rPr lang="en-US" dirty="0" smtClean="0"/>
              <a:t>1999</a:t>
            </a:r>
            <a:r>
              <a:rPr lang="zh-CN" altLang="en-US" dirty="0" smtClean="0"/>
              <a:t>年版第五套人民币</a:t>
            </a:r>
            <a:r>
              <a:rPr lang="en-US" dirty="0" smtClean="0"/>
              <a:t>1</a:t>
            </a:r>
            <a:r>
              <a:rPr lang="zh-CN" altLang="en-US" dirty="0" smtClean="0"/>
              <a:t>元硬币外形、外缘特征、</a:t>
            </a:r>
            <a:r>
              <a:rPr lang="en-US" dirty="0" smtClean="0"/>
              <a:t>“</a:t>
            </a:r>
            <a:r>
              <a:rPr lang="zh-CN" altLang="en-US" dirty="0" smtClean="0"/>
              <a:t>中国人民银行</a:t>
            </a:r>
            <a:r>
              <a:rPr lang="en-US" dirty="0" smtClean="0"/>
              <a:t>”</a:t>
            </a:r>
            <a:r>
              <a:rPr lang="zh-CN" altLang="en-US" dirty="0" smtClean="0"/>
              <a:t>行名、汉语拼音面额、人民币单位、花卉图案、汉语拼音行名等要素不变，调整了正面面额数字的造型，背面花卉图案适当收缩。直径由</a:t>
            </a:r>
            <a:r>
              <a:rPr lang="en-US" dirty="0" smtClean="0"/>
              <a:t>25</a:t>
            </a:r>
            <a:r>
              <a:rPr lang="zh-CN" altLang="en-US" dirty="0" smtClean="0"/>
              <a:t>毫米调整为</a:t>
            </a:r>
            <a:r>
              <a:rPr lang="en-US" dirty="0" smtClean="0"/>
              <a:t>22.25</a:t>
            </a:r>
            <a:r>
              <a:rPr lang="zh-CN" altLang="en-US" dirty="0" smtClean="0"/>
              <a:t>毫米。正面面额数字</a:t>
            </a:r>
            <a:r>
              <a:rPr lang="en-US" dirty="0" smtClean="0"/>
              <a:t>“1”</a:t>
            </a:r>
            <a:r>
              <a:rPr lang="zh-CN" altLang="en-US" dirty="0" smtClean="0"/>
              <a:t>轮廓线内增加隐形图文</a:t>
            </a:r>
            <a:r>
              <a:rPr lang="en-US" dirty="0" smtClean="0"/>
              <a:t>“¥”</a:t>
            </a:r>
            <a:r>
              <a:rPr lang="zh-CN" altLang="en-US" dirty="0" smtClean="0"/>
              <a:t>和</a:t>
            </a:r>
            <a:r>
              <a:rPr lang="en-US" dirty="0" smtClean="0"/>
              <a:t>“1”</a:t>
            </a:r>
            <a:r>
              <a:rPr lang="zh-CN" altLang="en-US" dirty="0" smtClean="0"/>
              <a:t>，边部增加圆点。材质保持不变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pic>
        <p:nvPicPr>
          <p:cNvPr id="4" name="内容占位符 3" descr="http://5b0988e595225.cdn.sohucs.com/images/20190518/87bf081975084f93bc97e5daa6785bb8.jpe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1643050"/>
            <a:ext cx="868680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 descr="http://5b0988e595225.cdn.sohucs.com/images/20190518/24fbcceddc05469089d93324d6b6c623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571612"/>
            <a:ext cx="814393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图片 6" descr="http://5b0988e595225.cdn.sohucs.com/images/20190518/f43f9efe85054c9f9e6cd0d07488dc26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500174"/>
            <a:ext cx="8286772" cy="447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http://5b0988e595225.cdn.sohucs.com/images/20190518/857163c962f74b2c93be5e73e6fabcc8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1357298"/>
            <a:ext cx="8715400" cy="475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图片 6" descr="http://5b0988e595225.cdn.sohucs.com/images/20190518/68b4add0f0f74981bbd2da33188f5568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857256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元硬币防伪特征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http://5b0988e595225.cdn.sohucs.com/images/20190518/ff908f02b7be4078b921b79b9a536d7a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864399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</a:t>
            </a:r>
            <a:r>
              <a:rPr lang="zh-CN" altLang="en-US" b="1" dirty="0" smtClean="0">
                <a:latin typeface="+mn-ea"/>
              </a:rPr>
              <a:t>元硬币防伪特征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隐形图文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8c42b592bee54f8db201f123c2dacc96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2285992"/>
            <a:ext cx="357190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1</a:t>
            </a:r>
            <a:r>
              <a:rPr lang="zh-CN" altLang="en-US" b="1" dirty="0" smtClean="0">
                <a:latin typeface="+mn-ea"/>
              </a:rPr>
              <a:t>元硬币防伪特征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外缘滚字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6" name="图片 5" descr="http://5b0988e595225.cdn.sohucs.com/images/20190518/844197bda9014590a29a2a1a796c412b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2357430"/>
            <a:ext cx="350046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2019</a:t>
            </a:r>
            <a:r>
              <a:rPr lang="zh-CN" altLang="en-US" dirty="0" smtClean="0"/>
              <a:t>年版第五套人民币</a:t>
            </a:r>
            <a:r>
              <a:rPr lang="en-US" dirty="0" smtClean="0"/>
              <a:t>5</a:t>
            </a:r>
            <a:r>
              <a:rPr lang="zh-CN" altLang="en-US" dirty="0" smtClean="0"/>
              <a:t>角硬币保持</a:t>
            </a:r>
            <a:r>
              <a:rPr lang="en-US" dirty="0" smtClean="0"/>
              <a:t>1999</a:t>
            </a:r>
            <a:r>
              <a:rPr lang="zh-CN" altLang="en-US" dirty="0" smtClean="0"/>
              <a:t>年版第五套人民币</a:t>
            </a:r>
            <a:r>
              <a:rPr lang="en-US" dirty="0" smtClean="0"/>
              <a:t>5</a:t>
            </a:r>
            <a:r>
              <a:rPr lang="zh-CN" altLang="en-US" dirty="0" smtClean="0"/>
              <a:t>角硬币外形、外缘特征、</a:t>
            </a:r>
            <a:r>
              <a:rPr lang="en-US" dirty="0" smtClean="0"/>
              <a:t>“</a:t>
            </a:r>
            <a:r>
              <a:rPr lang="zh-CN" altLang="en-US" dirty="0" smtClean="0"/>
              <a:t>中国人民银行</a:t>
            </a:r>
            <a:r>
              <a:rPr lang="en-US" dirty="0" smtClean="0"/>
              <a:t>”</a:t>
            </a:r>
            <a:r>
              <a:rPr lang="zh-CN" altLang="en-US" dirty="0" smtClean="0"/>
              <a:t>行名、汉语拼音面额、人民币单位、花卉图案、汉语拼音行名等要素不变，调整了正面面额数字的造型，背面花卉图案适当收缩。材质由钢芯镀铜合金改为钢芯镀镍，色泽由金黄色改为镍白色。正背面内周缘由圆形调整为多边形。直径保持不变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http://5b0988e595225.cdn.sohucs.com/images/20190518/4c744b3512e14e10982047363f93e427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878687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7" name="图片 6" descr="http://5b0988e595225.cdn.sohucs.com/images/20190518/a192fca905a14bca8f9df4600d59f438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428736"/>
            <a:ext cx="821533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http://5b0988e595225.cdn.sohucs.com/images/20190518/83a93786f630435d8550cafa96510485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643050"/>
            <a:ext cx="857256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7" name="图片 6" descr="http://5b0988e595225.cdn.sohucs.com/images/20190518/d894776dcb4c402fa5a5d88f0d237ea3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643050"/>
            <a:ext cx="850108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http://5b0988e595225.cdn.sohucs.com/images/20190518/ab56098ba89447d9b6c843115287cf13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1500174"/>
            <a:ext cx="821533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5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7" name="图片 6" descr="http://5b0988e595225.cdn.sohucs.com/images/20190518/5ab77b9c8d4e48da9063f2607758600e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714488"/>
            <a:ext cx="878683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latin typeface="+mn-ea"/>
              </a:rPr>
              <a:t>二、</a:t>
            </a:r>
            <a:r>
              <a:rPr lang="en-US" altLang="zh-CN" b="1" dirty="0" smtClean="0">
                <a:latin typeface="+mn-ea"/>
              </a:rPr>
              <a:t>5</a:t>
            </a:r>
            <a:r>
              <a:rPr lang="zh-CN" altLang="en-US" b="1" dirty="0" smtClean="0">
                <a:latin typeface="+mn-ea"/>
              </a:rPr>
              <a:t>角硬币防伪特征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间断丝齿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http://5b0988e595225.cdn.sohucs.com/images/20190518/cea632dbc18649fc9db0f09a6ab0fdb3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2357430"/>
            <a:ext cx="30861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2019</a:t>
            </a:r>
            <a:r>
              <a:rPr lang="zh-CN" altLang="en-US" dirty="0" smtClean="0"/>
              <a:t>年版第五套人民币</a:t>
            </a:r>
            <a:r>
              <a:rPr lang="en-US" dirty="0" smtClean="0"/>
              <a:t>1</a:t>
            </a:r>
            <a:r>
              <a:rPr lang="zh-CN" altLang="en-US" dirty="0" smtClean="0"/>
              <a:t>角硬币保持</a:t>
            </a:r>
            <a:r>
              <a:rPr lang="en-US" dirty="0" smtClean="0"/>
              <a:t>2005</a:t>
            </a:r>
            <a:r>
              <a:rPr lang="zh-CN" altLang="en-US" dirty="0" smtClean="0"/>
              <a:t>年版第五套人民币</a:t>
            </a:r>
            <a:r>
              <a:rPr lang="en-US" dirty="0" smtClean="0"/>
              <a:t>1</a:t>
            </a:r>
            <a:r>
              <a:rPr lang="zh-CN" altLang="en-US" dirty="0" smtClean="0"/>
              <a:t>角硬币外形、外缘特征、</a:t>
            </a:r>
            <a:r>
              <a:rPr lang="en-US" dirty="0" smtClean="0"/>
              <a:t>“</a:t>
            </a:r>
            <a:r>
              <a:rPr lang="zh-CN" altLang="en-US" dirty="0" smtClean="0"/>
              <a:t>中国人民银行</a:t>
            </a:r>
            <a:r>
              <a:rPr lang="en-US" dirty="0" smtClean="0"/>
              <a:t>”</a:t>
            </a:r>
            <a:r>
              <a:rPr lang="zh-CN" altLang="en-US" dirty="0" smtClean="0"/>
              <a:t>行名、汉语拼音面额、人民币单位、花卉图案、汉语拼音行名等要素不变，调整了正面面额数字的造型，背面花卉图案适当收缩。正面边部增加圆点。直径和材质保持不变。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7" name="图片 6" descr="http://5b0988e595225.cdn.sohucs.com/images/20190518/355c2b0bb26341e68c444dde4199b767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643050"/>
            <a:ext cx="8643962" cy="38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http://5b0988e595225.cdn.sohucs.com/images/20190518/b53ae13bb3854139aa31f2b34def015f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864399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7" name="图片 6" descr="http://5b0988e595225.cdn.sohucs.com/images/20190518/df65492fd6ef42b1b964b1fa77487487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1643050"/>
            <a:ext cx="8858276" cy="401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 smtClean="0">
                <a:latin typeface="+mn-ea"/>
                <a:ea typeface="+mn-ea"/>
              </a:rPr>
              <a:t>二、</a:t>
            </a:r>
            <a:r>
              <a:rPr lang="en-US" altLang="zh-CN" sz="4000" b="1" dirty="0" smtClean="0">
                <a:latin typeface="+mn-ea"/>
                <a:ea typeface="+mn-ea"/>
              </a:rPr>
              <a:t>1</a:t>
            </a:r>
            <a:r>
              <a:rPr lang="zh-CN" altLang="en-US" sz="4000" b="1" dirty="0" smtClean="0">
                <a:latin typeface="+mn-ea"/>
                <a:ea typeface="+mn-ea"/>
              </a:rPr>
              <a:t>角硬币防伪特征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http://5b0988e595225.cdn.sohucs.com/images/20190518/f5758b8bbe3344088cbe742939ab892b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6" y="1500174"/>
            <a:ext cx="8929714" cy="39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5400" dirty="0" smtClean="0">
                <a:latin typeface="华文行楷" pitchFamily="2" charset="-122"/>
                <a:ea typeface="华文行楷" pitchFamily="2" charset="-122"/>
              </a:rPr>
              <a:t>三、相关要求</a:t>
            </a:r>
            <a:endParaRPr lang="zh-CN" altLang="en-US" sz="5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sz="4000" b="1" dirty="0" smtClean="0">
                <a:latin typeface="华文新魏" pitchFamily="2" charset="-122"/>
                <a:ea typeface="华文新魏" pitchFamily="2" charset="-122"/>
              </a:rPr>
              <a:t>做好转培训，各支行组织全行人员进行培训工作，同时组织辖内开户企业财务人员进行一次转培训。</a:t>
            </a:r>
            <a:endParaRPr lang="en-US" altLang="zh-CN" sz="4000" b="1" dirty="0" smtClean="0">
              <a:latin typeface="华文新魏" pitchFamily="2" charset="-122"/>
              <a:ea typeface="华文新魏" pitchFamily="2" charset="-122"/>
            </a:endParaRPr>
          </a:p>
          <a:p>
            <a:pPr>
              <a:buFont typeface="Wingdings" pitchFamily="2" charset="2"/>
              <a:buChar char="u"/>
            </a:pPr>
            <a:r>
              <a:rPr lang="zh-CN" altLang="en-US" sz="4000" b="1" dirty="0" smtClean="0">
                <a:latin typeface="华文新魏" pitchFamily="2" charset="-122"/>
                <a:ea typeface="华文新魏" pitchFamily="2" charset="-122"/>
              </a:rPr>
              <a:t>做好新版人民币发行的宣传工作。</a:t>
            </a:r>
            <a:endParaRPr lang="en-US" altLang="zh-CN" sz="4000" b="1" dirty="0" smtClean="0">
              <a:latin typeface="华文新魏" pitchFamily="2" charset="-122"/>
              <a:ea typeface="华文新魏" pitchFamily="2" charset="-122"/>
            </a:endParaRPr>
          </a:p>
          <a:p>
            <a:pPr>
              <a:buFont typeface="Wingdings" pitchFamily="2" charset="2"/>
              <a:buChar char="u"/>
            </a:pPr>
            <a:r>
              <a:rPr lang="zh-CN" altLang="en-US" sz="4000" b="1" dirty="0" smtClean="0">
                <a:latin typeface="华文新魏" pitchFamily="2" charset="-122"/>
                <a:ea typeface="华文新魏" pitchFamily="2" charset="-122"/>
              </a:rPr>
              <a:t>配合完成点钞机、清分机升级和更换工作。</a:t>
            </a:r>
            <a:endParaRPr lang="en-US" altLang="zh-CN" sz="4000" b="1" dirty="0" smtClean="0">
              <a:latin typeface="华文新魏" pitchFamily="2" charset="-122"/>
              <a:ea typeface="华文新魏" pitchFamily="2" charset="-122"/>
            </a:endParaRPr>
          </a:p>
          <a:p>
            <a:pPr>
              <a:buFont typeface="Wingdings" pitchFamily="2" charset="2"/>
              <a:buChar char="u"/>
            </a:pPr>
            <a:endParaRPr lang="en-US" altLang="zh-CN" sz="4000" b="1" dirty="0" smtClean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7200" dirty="0" smtClean="0">
                <a:latin typeface="华文行楷" pitchFamily="2" charset="-122"/>
                <a:ea typeface="华文行楷" pitchFamily="2" charset="-122"/>
              </a:rPr>
              <a:t>谢谢！</a:t>
            </a:r>
            <a:endParaRPr lang="zh-CN" altLang="en-US" sz="7200" dirty="0"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7月8日"/>
  <p:tag name="POCKET_APPLY_TYPE" val="Slide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1419</Words>
  <Application>Microsoft Office PowerPoint</Application>
  <PresentationFormat>全屏显示(4:3)</PresentationFormat>
  <Paragraphs>181</Paragraphs>
  <Slides>64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65" baseType="lpstr">
      <vt:lpstr>Office 主题</vt:lpstr>
      <vt:lpstr>2019年版人民币防伪培训</vt:lpstr>
      <vt:lpstr>PowerPoint 演示文稿</vt:lpstr>
      <vt:lpstr>一、发行背景</vt:lpstr>
      <vt:lpstr>二、50元纸币防伪特征</vt:lpstr>
      <vt:lpstr>PowerPoint 演示文稿</vt:lpstr>
      <vt:lpstr>二、50元纸币防伪特征</vt:lpstr>
      <vt:lpstr>PowerPoint 演示文稿</vt:lpstr>
      <vt:lpstr>二、50元纸防伪特征</vt:lpstr>
      <vt:lpstr>二、50元纸币防伪特征</vt:lpstr>
      <vt:lpstr>二、50元纸币防伪特征</vt:lpstr>
      <vt:lpstr>二、50元纸币防伪特征</vt:lpstr>
      <vt:lpstr>二、50元纸币防伪特征</vt:lpstr>
      <vt:lpstr>二、50元纸币防伪特征</vt:lpstr>
      <vt:lpstr>二、20元纸币防伪特征</vt:lpstr>
      <vt:lpstr>PowerPoint 演示文稿</vt:lpstr>
      <vt:lpstr>二、20元纸币防伪特征</vt:lpstr>
      <vt:lpstr>PowerPoint 演示文稿</vt:lpstr>
      <vt:lpstr>二、20元纸币防伪特征</vt:lpstr>
      <vt:lpstr>二、20元纸币防伪特征</vt:lpstr>
      <vt:lpstr>二、20元纸币防伪特征</vt:lpstr>
      <vt:lpstr>二、20元纸币防伪特征</vt:lpstr>
      <vt:lpstr>二、20元纸币防伪特征</vt:lpstr>
      <vt:lpstr>二、20元纸币防伪特征</vt:lpstr>
      <vt:lpstr>二、10元纸币防伪特征</vt:lpstr>
      <vt:lpstr>PowerPoint 演示文稿</vt:lpstr>
      <vt:lpstr>二、10元纸币防伪特征</vt:lpstr>
      <vt:lpstr>PowerPoint 演示文稿</vt:lpstr>
      <vt:lpstr>二、10元纸币防伪特征</vt:lpstr>
      <vt:lpstr>二、10元纸币防伪特征</vt:lpstr>
      <vt:lpstr>二、10元纸币防伪特征</vt:lpstr>
      <vt:lpstr>二、10元纸币防伪特征</vt:lpstr>
      <vt:lpstr>二、10元纸币防伪特征</vt:lpstr>
      <vt:lpstr>二、10元纸币防伪特征</vt:lpstr>
      <vt:lpstr>二、1元纸币防伪特征</vt:lpstr>
      <vt:lpstr>PowerPoint 演示文稿</vt:lpstr>
      <vt:lpstr>二、1元纸币防伪特征</vt:lpstr>
      <vt:lpstr>PowerPoint 演示文稿</vt:lpstr>
      <vt:lpstr>二、1元纸币防伪特征</vt:lpstr>
      <vt:lpstr>二、1元纸币防伪特征</vt:lpstr>
      <vt:lpstr>二、1元纸币防伪特征</vt:lpstr>
      <vt:lpstr>二、1元硬币防伪特征</vt:lpstr>
      <vt:lpstr>二、1元硬币防伪特征</vt:lpstr>
      <vt:lpstr>二、1元硬币防伪特征</vt:lpstr>
      <vt:lpstr>二、1元硬币防伪特征</vt:lpstr>
      <vt:lpstr>二、1元硬币防伪特征</vt:lpstr>
      <vt:lpstr>二、1元硬币防伪特征</vt:lpstr>
      <vt:lpstr>二、1元硬币防伪特征</vt:lpstr>
      <vt:lpstr>二、1元硬币防伪特征</vt:lpstr>
      <vt:lpstr>二、1元硬币防伪特征</vt:lpstr>
      <vt:lpstr>二、5角硬币防伪特征</vt:lpstr>
      <vt:lpstr>二、5角硬币防伪特征</vt:lpstr>
      <vt:lpstr>二、5角硬币防伪特征</vt:lpstr>
      <vt:lpstr>二、5角硬币防伪特征</vt:lpstr>
      <vt:lpstr>二、5角硬币防伪特征</vt:lpstr>
      <vt:lpstr>二、5角硬币防伪特征</vt:lpstr>
      <vt:lpstr>二、5角硬币防伪特征</vt:lpstr>
      <vt:lpstr>二、5角硬币防伪特征</vt:lpstr>
      <vt:lpstr>二、1角硬币防伪特征</vt:lpstr>
      <vt:lpstr>二、1角硬币防伪特征</vt:lpstr>
      <vt:lpstr>二、1角硬币防伪特征</vt:lpstr>
      <vt:lpstr>二、1角硬币防伪特征</vt:lpstr>
      <vt:lpstr>二、1角硬币防伪特征</vt:lpstr>
      <vt:lpstr>三、相关要求</vt:lpstr>
      <vt:lpstr>谢谢！</vt:lpstr>
    </vt:vector>
  </TitlesOfParts>
  <Company>dynsh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wzj</dc:creator>
  <cp:lastModifiedBy>杨宁</cp:lastModifiedBy>
  <cp:revision>81</cp:revision>
  <dcterms:created xsi:type="dcterms:W3CDTF">2013-07-31T04:26:40Z</dcterms:created>
  <dcterms:modified xsi:type="dcterms:W3CDTF">2019-08-29T08:32:03Z</dcterms:modified>
</cp:coreProperties>
</file>